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67" r:id="rId14"/>
    <p:sldId id="268" r:id="rId15"/>
    <p:sldId id="269" r:id="rId16"/>
    <p:sldId id="278" r:id="rId17"/>
    <p:sldId id="271" r:id="rId18"/>
    <p:sldId id="277" r:id="rId19"/>
    <p:sldId id="272" r:id="rId20"/>
    <p:sldId id="276" r:id="rId21"/>
    <p:sldId id="273" r:id="rId22"/>
  </p:sldIdLst>
  <p:sldSz cx="12192000" cy="6858000"/>
  <p:notesSz cx="6858000" cy="9144000"/>
  <p:embeddedFontLst>
    <p:embeddedFont>
      <p:font typeface="Urbanist" panose="020B0A04040200000203" pitchFamily="34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B04E38-1CAB-44EB-8840-53D84777CB25}">
  <a:tblStyle styleId="{40B04E38-1CAB-44EB-8840-53D84777CB2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01"/>
  </p:normalViewPr>
  <p:slideViewPr>
    <p:cSldViewPr snapToGrid="0">
      <p:cViewPr varScale="1">
        <p:scale>
          <a:sx n="127" d="100"/>
          <a:sy n="127" d="100"/>
        </p:scale>
        <p:origin x="53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FB0561D5-7BB4-39F1-D597-412C366AF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>
            <a:extLst>
              <a:ext uri="{FF2B5EF4-FFF2-40B4-BE49-F238E27FC236}">
                <a16:creationId xmlns:a16="http://schemas.microsoft.com/office/drawing/2014/main" id="{8D2E3835-D907-D3B7-1325-599334A1C5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:notes">
            <a:extLst>
              <a:ext uri="{FF2B5EF4-FFF2-40B4-BE49-F238E27FC236}">
                <a16:creationId xmlns:a16="http://schemas.microsoft.com/office/drawing/2014/main" id="{2A1F538D-3122-44C5-CF2C-36BD8848C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952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>
          <a:extLst>
            <a:ext uri="{FF2B5EF4-FFF2-40B4-BE49-F238E27FC236}">
              <a16:creationId xmlns:a16="http://schemas.microsoft.com/office/drawing/2014/main" id="{ECFA52A1-A2FD-A3A5-0752-563AC1352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>
            <a:extLst>
              <a:ext uri="{FF2B5EF4-FFF2-40B4-BE49-F238E27FC236}">
                <a16:creationId xmlns:a16="http://schemas.microsoft.com/office/drawing/2014/main" id="{BE255870-5B84-1D67-93CC-B9D9483E6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:notes">
            <a:extLst>
              <a:ext uri="{FF2B5EF4-FFF2-40B4-BE49-F238E27FC236}">
                <a16:creationId xmlns:a16="http://schemas.microsoft.com/office/drawing/2014/main" id="{4441B325-62E4-877B-B05E-F9C530364D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80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01B5FF87-E3FA-10E3-C9F8-97ECE9BF9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>
            <a:extLst>
              <a:ext uri="{FF2B5EF4-FFF2-40B4-BE49-F238E27FC236}">
                <a16:creationId xmlns:a16="http://schemas.microsoft.com/office/drawing/2014/main" id="{C999FD32-7410-E33D-AC88-43EBF2D2A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>
            <a:extLst>
              <a:ext uri="{FF2B5EF4-FFF2-40B4-BE49-F238E27FC236}">
                <a16:creationId xmlns:a16="http://schemas.microsoft.com/office/drawing/2014/main" id="{CAF8F995-5328-2550-BC32-00EABC76FF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16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95275" y="2647950"/>
            <a:ext cx="1160145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What are </a:t>
            </a:r>
            <a:r>
              <a:rPr lang="en-US" sz="60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Agents?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2571750" y="3676650"/>
            <a:ext cx="7048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Defining software-based systems that utilize reasoning to take actions.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431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571500" y="213360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Observability allows you to change your system and verify that those changes took effect as intended.</a:t>
            </a:r>
            <a:endParaRPr/>
          </a:p>
        </p:txBody>
      </p:sp>
      <p:pic>
        <p:nvPicPr>
          <p:cNvPr id="220" name="Google Shape;220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952625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914400" y="289560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952500" y="289560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Architecture changes (serial to parallel).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914400" y="31813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952500" y="318135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Prompt engineering refinements.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914400" y="346710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26" name="Google Shape;226;p21"/>
          <p:cNvSpPr txBox="1"/>
          <p:nvPr/>
        </p:nvSpPr>
        <p:spPr>
          <a:xfrm>
            <a:off x="952500" y="346710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Model selection &amp; Context engineering.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914400" y="37528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952500" y="375285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Verify system improvements via Evals.</a:t>
            </a:r>
            <a:endParaRPr/>
          </a:p>
        </p:txBody>
      </p:sp>
      <p:sp>
        <p:nvSpPr>
          <p:cNvPr id="229" name="Google Shape;229;p21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Observability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Matters</a:t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71737"/>
            <a:ext cx="35559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471737"/>
            <a:ext cx="35559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471737"/>
            <a:ext cx="35559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>
            <a:off x="1359277" y="3509962"/>
            <a:ext cx="1980247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Traces &amp; Spans</a:t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866775" y="4167187"/>
            <a:ext cx="296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End-to-end request lifecycles represented by attribute JSONs.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5620791" y="3509962"/>
            <a:ext cx="950118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Metrics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4613225" y="4167187"/>
            <a:ext cx="296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Numerical measurements like latency and success rates.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9547264" y="3509962"/>
            <a:ext cx="59007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Logs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8359675" y="4167187"/>
            <a:ext cx="296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Detailed event-level records for deep debugging.</a:t>
            </a:r>
            <a:endParaRPr/>
          </a:p>
        </p:txBody>
      </p:sp>
      <p:pic>
        <p:nvPicPr>
          <p:cNvPr id="245" name="Google Shape;245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0800" y="280511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251" y="280511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13701" y="280511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The Three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Pillars</a:t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52700"/>
            <a:ext cx="52863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552700"/>
            <a:ext cx="52863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 txBox="1"/>
          <p:nvPr/>
        </p:nvSpPr>
        <p:spPr>
          <a:xfrm>
            <a:off x="866775" y="2847975"/>
            <a:ext cx="493061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LLM Model Eval</a:t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866775" y="3362325"/>
            <a:ext cx="46958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Measure general language understanding of foundational models.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6629400" y="2847975"/>
            <a:ext cx="493061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LLM System Eval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6629400" y="3362325"/>
            <a:ext cx="46958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Evaluate how well the entire application performs business requirements.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1209675" y="412432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62" name="Google Shape;262;p23"/>
          <p:cNvSpPr txBox="1"/>
          <p:nvPr/>
        </p:nvSpPr>
        <p:spPr>
          <a:xfrm>
            <a:off x="1247775" y="412432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MMLU (Multiple-choice questions).</a:t>
            </a:r>
            <a:endParaRPr/>
          </a:p>
        </p:txBody>
      </p:sp>
      <p:sp>
        <p:nvSpPr>
          <p:cNvPr id="263" name="Google Shape;263;p23"/>
          <p:cNvSpPr txBox="1"/>
          <p:nvPr/>
        </p:nvSpPr>
        <p:spPr>
          <a:xfrm>
            <a:off x="1209675" y="441007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64" name="Google Shape;264;p23"/>
          <p:cNvSpPr txBox="1"/>
          <p:nvPr/>
        </p:nvSpPr>
        <p:spPr>
          <a:xfrm>
            <a:off x="1247775" y="441007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HumanEval (Code generation).</a:t>
            </a:r>
            <a:endParaRPr/>
          </a:p>
        </p:txBody>
      </p:sp>
      <p:sp>
        <p:nvSpPr>
          <p:cNvPr id="265" name="Google Shape;265;p23"/>
          <p:cNvSpPr txBox="1"/>
          <p:nvPr/>
        </p:nvSpPr>
        <p:spPr>
          <a:xfrm>
            <a:off x="6972300" y="412432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7010400" y="412432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Testing with synthesized datasets.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6972300" y="441007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7010400" y="441007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Real-world data performance checks.</a:t>
            </a:r>
            <a:endParaRPr/>
          </a:p>
        </p:txBody>
      </p:sp>
      <p:sp>
        <p:nvSpPr>
          <p:cNvPr id="269" name="Google Shape;269;p23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Scope of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Evaluation</a:t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52700"/>
            <a:ext cx="528637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552700"/>
            <a:ext cx="528637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/>
        </p:nvSpPr>
        <p:spPr>
          <a:xfrm>
            <a:off x="866775" y="2847975"/>
            <a:ext cx="493061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LLM-as-a-Judge</a:t>
            </a:r>
            <a:endParaRPr/>
          </a:p>
        </p:txBody>
      </p:sp>
      <p:sp>
        <p:nvSpPr>
          <p:cNvPr id="279" name="Google Shape;279;p24"/>
          <p:cNvSpPr txBox="1"/>
          <p:nvPr/>
        </p:nvSpPr>
        <p:spPr>
          <a:xfrm>
            <a:off x="866775" y="3362325"/>
            <a:ext cx="46958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One model grades another's output based on instructions.</a:t>
            </a:r>
            <a:endParaRPr/>
          </a:p>
        </p:txBody>
      </p:sp>
      <p:sp>
        <p:nvSpPr>
          <p:cNvPr id="280" name="Google Shape;280;p24"/>
          <p:cNvSpPr txBox="1"/>
          <p:nvPr/>
        </p:nvSpPr>
        <p:spPr>
          <a:xfrm>
            <a:off x="6629400" y="2847975"/>
            <a:ext cx="493061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Code or Rule-based</a:t>
            </a:r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6629400" y="3362325"/>
            <a:ext cx="46958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Deterministic checks like JSON validation or schema correctness.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1209675" y="412432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1247775" y="412432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Strengths: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Scalable, nuanced, flexible.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209675" y="441007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1247775" y="441007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Limitations: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Potential bias or inconsistency.</a:t>
            </a:r>
            <a:endParaRPr/>
          </a:p>
        </p:txBody>
      </p:sp>
      <p:sp>
        <p:nvSpPr>
          <p:cNvPr id="286" name="Google Shape;286;p24"/>
          <p:cNvSpPr txBox="1"/>
          <p:nvPr/>
        </p:nvSpPr>
        <p:spPr>
          <a:xfrm>
            <a:off x="6972300" y="412432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87" name="Google Shape;287;p24"/>
          <p:cNvSpPr txBox="1"/>
          <p:nvPr/>
        </p:nvSpPr>
        <p:spPr>
          <a:xfrm>
            <a:off x="7010400" y="412432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Strengths: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Transparent, reproducible, objective.</a:t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6972300" y="4410075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7010400" y="4410075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Limitations: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Lacks subjective quality capture.</a:t>
            </a:r>
            <a:endParaRPr/>
          </a:p>
        </p:txBody>
      </p:sp>
      <p:sp>
        <p:nvSpPr>
          <p:cNvPr id="290" name="Google Shape;290;p24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Types of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Evaluations</a:t>
            </a: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/>
          <p:nvPr/>
        </p:nvSpPr>
        <p:spPr>
          <a:xfrm>
            <a:off x="295275" y="2686050"/>
            <a:ext cx="1160145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LLM Evaluation Framework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571500" y="3600450"/>
            <a:ext cx="11049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Integrating Vector DBs, Prompt Templates, and Evaluator Models into a seamless RAG observability loop.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766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/>
          <p:nvPr/>
        </p:nvSpPr>
        <p:spPr>
          <a:xfrm>
            <a:off x="5513424" y="1506002"/>
            <a:ext cx="952500" cy="3810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188949" y="2082264"/>
            <a:ext cx="116014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LLM-based Applications</a:t>
            </a:r>
            <a:endParaRPr dirty="0"/>
          </a:p>
        </p:txBody>
      </p:sp>
      <p:sp>
        <p:nvSpPr>
          <p:cNvPr id="306" name="Google Shape;306;p26"/>
          <p:cNvSpPr txBox="1"/>
          <p:nvPr/>
        </p:nvSpPr>
        <p:spPr>
          <a:xfrm>
            <a:off x="571500" y="2702442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Input → Prompt, LLM, Memory, Tools, Data → Output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9A0364-ECDE-A8DD-92BD-148A9019A5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7555" b="10400"/>
          <a:stretch>
            <a:fillRect/>
          </a:stretch>
        </p:blipFill>
        <p:spPr>
          <a:xfrm>
            <a:off x="3245145" y="3278704"/>
            <a:ext cx="6441558" cy="1912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9D9814BB-D49D-92C4-D270-82109FD2C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0" descr="image.png">
            <a:extLst>
              <a:ext uri="{FF2B5EF4-FFF2-40B4-BE49-F238E27FC236}">
                <a16:creationId xmlns:a16="http://schemas.microsoft.com/office/drawing/2014/main" id="{567D1EE7-8A23-53EA-B37E-C1591E4423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3;p29">
            <a:extLst>
              <a:ext uri="{FF2B5EF4-FFF2-40B4-BE49-F238E27FC236}">
                <a16:creationId xmlns:a16="http://schemas.microsoft.com/office/drawing/2014/main" id="{134D8A24-3B52-C57B-F5B8-DFF963DFFA82}"/>
              </a:ext>
            </a:extLst>
          </p:cNvPr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Common Types of Evaluations for LLM systems</a:t>
            </a:r>
            <a:endParaRPr dirty="0"/>
          </a:p>
        </p:txBody>
      </p:sp>
      <p:sp>
        <p:nvSpPr>
          <p:cNvPr id="4" name="Google Shape;354;p29">
            <a:extLst>
              <a:ext uri="{FF2B5EF4-FFF2-40B4-BE49-F238E27FC236}">
                <a16:creationId xmlns:a16="http://schemas.microsoft.com/office/drawing/2014/main" id="{542CA688-5ACE-2A6B-09CE-E93061166744}"/>
              </a:ext>
            </a:extLst>
          </p:cNvPr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D1D0A-ED63-6B9D-6109-72679317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082"/>
          <a:stretch>
            <a:fillRect/>
          </a:stretch>
        </p:blipFill>
        <p:spPr>
          <a:xfrm>
            <a:off x="1072977" y="1841156"/>
            <a:ext cx="9220201" cy="40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9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431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8"/>
          <p:cNvSpPr txBox="1"/>
          <p:nvPr/>
        </p:nvSpPr>
        <p:spPr>
          <a:xfrm>
            <a:off x="571500" y="1943100"/>
            <a:ext cx="555069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Key Principles</a:t>
            </a:r>
            <a:endParaRPr/>
          </a:p>
        </p:txBody>
      </p:sp>
      <p:pic>
        <p:nvPicPr>
          <p:cNvPr id="329" name="Google Shape;329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952625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 txBox="1"/>
          <p:nvPr/>
        </p:nvSpPr>
        <p:spPr>
          <a:xfrm>
            <a:off x="904875" y="2409825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Consistency: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Stable results over repeated runs.</a:t>
            </a:r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904875" y="2838450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Reproducibility: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Documented and version-controlled.</a:t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904875" y="3267075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Bias Awareness: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Account for potential model bias.</a:t>
            </a:r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904875" y="3695700"/>
            <a:ext cx="4953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Task Alignment: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Measure what matters for the case.</a:t>
            </a:r>
            <a:endParaRPr/>
          </a:p>
        </p:txBody>
      </p:sp>
      <p:sp>
        <p:nvSpPr>
          <p:cNvPr id="334" name="Google Shape;334;p28"/>
          <p:cNvSpPr txBox="1"/>
          <p:nvPr/>
        </p:nvSpPr>
        <p:spPr>
          <a:xfrm>
            <a:off x="571500" y="2362200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571500" y="2790825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571500" y="3219450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337" name="Google Shape;337;p28"/>
          <p:cNvSpPr txBox="1"/>
          <p:nvPr/>
        </p:nvSpPr>
        <p:spPr>
          <a:xfrm>
            <a:off x="571500" y="3648075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Designing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Good Evals</a:t>
            </a: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19F09-BDCA-E340-6D50-3384A36819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135" b="22468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2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707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43150"/>
            <a:ext cx="54292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1250" y="2343150"/>
            <a:ext cx="54292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6775" y="2638425"/>
            <a:ext cx="48387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9"/>
          <p:cNvSpPr txBox="1"/>
          <p:nvPr/>
        </p:nvSpPr>
        <p:spPr>
          <a:xfrm>
            <a:off x="745807" y="4067175"/>
            <a:ext cx="508063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Use Cases</a:t>
            </a:r>
            <a:endParaRPr/>
          </a:p>
        </p:txBody>
      </p:sp>
      <p:sp>
        <p:nvSpPr>
          <p:cNvPr id="349" name="Google Shape;349;p29"/>
          <p:cNvSpPr txBox="1"/>
          <p:nvPr/>
        </p:nvSpPr>
        <p:spPr>
          <a:xfrm>
            <a:off x="866775" y="4581525"/>
            <a:ext cx="4838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Personal Assistants, Desktop Automation, </a:t>
            </a:r>
            <a:r>
              <a:rPr lang="en-US" sz="1500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Scraping and summarization, 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Research Tools.</a:t>
            </a:r>
            <a:endParaRPr dirty="0"/>
          </a:p>
        </p:txBody>
      </p:sp>
      <p:sp>
        <p:nvSpPr>
          <p:cNvPr id="350" name="Google Shape;350;p29"/>
          <p:cNvSpPr txBox="1"/>
          <p:nvPr/>
        </p:nvSpPr>
        <p:spPr>
          <a:xfrm>
            <a:off x="6365557" y="2638425"/>
            <a:ext cx="508063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Requirements</a:t>
            </a:r>
            <a:endParaRPr/>
          </a:p>
        </p:txBody>
      </p:sp>
      <p:sp>
        <p:nvSpPr>
          <p:cNvPr id="351" name="Google Shape;351;p29"/>
          <p:cNvSpPr txBox="1"/>
          <p:nvPr/>
        </p:nvSpPr>
        <p:spPr>
          <a:xfrm>
            <a:off x="6486525" y="3114675"/>
            <a:ext cx="4838700" cy="11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2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Define Use Case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2. Arch Flow (Lucid)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3. Build Agents &amp; Flow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4. Deployment &amp; Telemetry- LLM as Judge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5. Presentation (PPT/Video)</a:t>
            </a:r>
          </a:p>
          <a:p>
            <a:pPr marL="228600" lvl="0" indent="-228600">
              <a:buAutoNum type="arabicPeriod"/>
            </a:pPr>
            <a:r>
              <a:rPr lang="en-US" sz="1200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6. </a:t>
            </a:r>
            <a:r>
              <a:rPr lang="en-US" sz="1200" dirty="0">
                <a:solidFill>
                  <a:srgbClr val="94A3B8"/>
                </a:solidFill>
                <a:latin typeface="Urbanist"/>
                <a:ea typeface="Urbanist"/>
                <a:cs typeface="Urbanist"/>
              </a:rPr>
              <a:t>Cloud orchestration isn’t required—but it’s a bonus</a:t>
            </a:r>
            <a:r>
              <a:rPr lang="en-US" sz="1200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 </a:t>
            </a:r>
            <a:endParaRPr lang="en-US" sz="1200" b="0" i="0" u="none" strike="noStrike" cap="none" dirty="0">
              <a:solidFill>
                <a:srgbClr val="94A3B8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352" name="Google Shape;352;p2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300" y="2647950"/>
            <a:ext cx="48196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Week 5 </a:t>
            </a:r>
            <a:r>
              <a:rPr lang="en-US" sz="3600" b="1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Capstone Project</a:t>
            </a:r>
            <a:endParaRPr dirty="0"/>
          </a:p>
        </p:txBody>
      </p:sp>
      <p:sp>
        <p:nvSpPr>
          <p:cNvPr id="354" name="Google Shape;354;p29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56E9F-74AA-B2FA-7E19-9881206E1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206" y="114532"/>
            <a:ext cx="5054794" cy="2018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B6170-7DF6-4953-CDDF-88B36DC1366D}"/>
              </a:ext>
            </a:extLst>
          </p:cNvPr>
          <p:cNvSpPr txBox="1"/>
          <p:nvPr/>
        </p:nvSpPr>
        <p:spPr>
          <a:xfrm>
            <a:off x="468527" y="5635109"/>
            <a:ext cx="11522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Tag me on LinkedIn and share your agentic experiment or use case (GitHub, etc.) to inspire the community.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28862"/>
            <a:ext cx="35559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328862"/>
            <a:ext cx="35559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328862"/>
            <a:ext cx="35559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684317" y="3367087"/>
            <a:ext cx="133016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Reasoning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866775" y="4024312"/>
            <a:ext cx="2965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Powered by Advanced Language Models (LLMs) to process context and logic.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615791" y="3367087"/>
            <a:ext cx="96012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Routing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4613225" y="4024312"/>
            <a:ext cx="2965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Interpreting user requests and determining the correct tool for the job.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432250" y="3367087"/>
            <a:ext cx="82010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Action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8359675" y="4024312"/>
            <a:ext cx="2965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Executing code or making external API calls based on determined plans.</a:t>
            </a:r>
            <a:endParaRPr/>
          </a:p>
        </p:txBody>
      </p:sp>
      <p:pic>
        <p:nvPicPr>
          <p:cNvPr id="101" name="Google Shape;101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20800" y="266223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251" y="2662237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85126" y="2662237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Agent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Architecture</a:t>
            </a: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 Pillars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>
          <a:extLst>
            <a:ext uri="{FF2B5EF4-FFF2-40B4-BE49-F238E27FC236}">
              <a16:creationId xmlns:a16="http://schemas.microsoft.com/office/drawing/2014/main" id="{D29F7C79-4E89-0DCA-18DB-5B375F9B9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0" descr="image.png">
            <a:extLst>
              <a:ext uri="{FF2B5EF4-FFF2-40B4-BE49-F238E27FC236}">
                <a16:creationId xmlns:a16="http://schemas.microsoft.com/office/drawing/2014/main" id="{136F5EB3-1D5B-0C63-9EDC-18E42C7DD2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963D7D-C5F7-2903-136A-D8AB8FEA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65" y="1367986"/>
            <a:ext cx="7772400" cy="3850179"/>
          </a:xfrm>
          <a:prstGeom prst="rect">
            <a:avLst/>
          </a:prstGeom>
        </p:spPr>
      </p:pic>
      <p:sp>
        <p:nvSpPr>
          <p:cNvPr id="3" name="Google Shape;353;p29">
            <a:extLst>
              <a:ext uri="{FF2B5EF4-FFF2-40B4-BE49-F238E27FC236}">
                <a16:creationId xmlns:a16="http://schemas.microsoft.com/office/drawing/2014/main" id="{33983F4F-9850-9F05-13E6-A07F2F6C12DA}"/>
              </a:ext>
            </a:extLst>
          </p:cNvPr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Week 5 </a:t>
            </a:r>
            <a:r>
              <a:rPr lang="en-US" sz="3600" b="1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Production </a:t>
            </a:r>
            <a:r>
              <a:rPr lang="en-US" sz="3600" b="1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View AWS Orchestration</a:t>
            </a:r>
            <a:endParaRPr dirty="0"/>
          </a:p>
        </p:txBody>
      </p:sp>
      <p:sp>
        <p:nvSpPr>
          <p:cNvPr id="4" name="Google Shape;354;p29">
            <a:extLst>
              <a:ext uri="{FF2B5EF4-FFF2-40B4-BE49-F238E27FC236}">
                <a16:creationId xmlns:a16="http://schemas.microsoft.com/office/drawing/2014/main" id="{5D333819-2613-259E-3DA6-3995DF7D79BB}"/>
              </a:ext>
            </a:extLst>
          </p:cNvPr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27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125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/>
          <p:nvPr/>
        </p:nvSpPr>
        <p:spPr>
          <a:xfrm>
            <a:off x="5619750" y="2938462"/>
            <a:ext cx="952500" cy="3810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571500" y="3143250"/>
            <a:ext cx="1104900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Thank you for your engagement with AI Agent Introductions Module.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09825"/>
            <a:ext cx="52863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409825"/>
            <a:ext cx="528637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866775" y="2705100"/>
            <a:ext cx="493061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The Engineer's Role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866775" y="3219450"/>
            <a:ext cx="46958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Engineering involves designing systems to accomplish specific tasks through autonomous loops.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6629400" y="2705100"/>
            <a:ext cx="493061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Context &amp; Form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6629400" y="3219450"/>
            <a:ext cx="46958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Thinking through the requirements of the agentic system: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1209675" y="39814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247775" y="3981450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Define the ideal user experience.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1209675" y="426720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1247775" y="4267200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Determine where the agent adds value.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209675" y="45529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1247775" y="4552950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Select the appropriate agent form.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6972300" y="39814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7010400" y="3981450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What context does it need?</a:t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6972300" y="426720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7010400" y="4267200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What tools does it need?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6972300" y="45529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7010400" y="4552950"/>
            <a:ext cx="43148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Should it be foreground or background?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Agent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Engineering</a:t>
            </a: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 Goals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6" name="Google Shape;136;p16"/>
          <p:cNvGraphicFramePr/>
          <p:nvPr>
            <p:extLst>
              <p:ext uri="{D42A27DB-BD31-4B8C-83A1-F6EECF244321}">
                <p14:modId xmlns:p14="http://schemas.microsoft.com/office/powerpoint/2010/main" val="4287695029"/>
              </p:ext>
            </p:extLst>
          </p:nvPr>
        </p:nvGraphicFramePr>
        <p:xfrm>
          <a:off x="571500" y="2395537"/>
          <a:ext cx="11049000" cy="2905125"/>
        </p:xfrm>
        <a:graphic>
          <a:graphicData uri="http://schemas.openxmlformats.org/drawingml/2006/table">
            <a:tbl>
              <a:tblPr firstRow="1" bandRow="1">
                <a:noFill/>
                <a:tableStyleId>{40B04E38-1CAB-44EB-8840-53D84777CB25}</a:tableStyleId>
              </a:tblPr>
              <a:tblGrid>
                <a:gridCol w="198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2D3EE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Framework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2D3EE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Language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rgbClr val="22D3EE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Core Features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 dirty="0" err="1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CrewAI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Python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Event-driven manager-worker framework with retries.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Autogen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Python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Multi-agent orchestration with human-in-the-loop.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LangGraph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Python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Graph-based; controlled parallelism and recursion.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Mastra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TypeScript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0" i="0" u="none" strike="noStrike" cap="none" dirty="0">
                          <a:solidFill>
                            <a:schemeClr val="tx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Built-in streaming, tracing, and structured memory.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7" name="Google Shape;137;p16"/>
          <p:cNvSpPr/>
          <p:nvPr/>
        </p:nvSpPr>
        <p:spPr>
          <a:xfrm>
            <a:off x="571500" y="2962275"/>
            <a:ext cx="198492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2556420" y="2962275"/>
            <a:ext cx="18877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4444156" y="2962275"/>
            <a:ext cx="71763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571500" y="3543300"/>
            <a:ext cx="198492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2556420" y="3543300"/>
            <a:ext cx="18877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4444156" y="3543300"/>
            <a:ext cx="71763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571500" y="4124325"/>
            <a:ext cx="198492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2556420" y="4124325"/>
            <a:ext cx="18877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4444156" y="4124325"/>
            <a:ext cx="71763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571500" y="4705350"/>
            <a:ext cx="198492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2556420" y="4705350"/>
            <a:ext cx="18877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4444156" y="4705350"/>
            <a:ext cx="71763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571500" y="5286375"/>
            <a:ext cx="198492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2556420" y="5286375"/>
            <a:ext cx="18877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4444156" y="5286375"/>
            <a:ext cx="7176343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Common Agent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Frameworks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71737"/>
            <a:ext cx="35559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50" y="2471737"/>
            <a:ext cx="35559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471737"/>
            <a:ext cx="355595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1564302" y="3509962"/>
            <a:ext cx="1570196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Data Access</a:t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866775" y="4167187"/>
            <a:ext cx="296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Gaining grounded knowledge from external databases.</a:t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575786" y="3509962"/>
            <a:ext cx="1040130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Analysis</a:t>
            </a:r>
            <a:endParaRPr/>
          </a:p>
        </p:txBody>
      </p:sp>
      <p:sp>
        <p:nvSpPr>
          <p:cNvPr id="165" name="Google Shape;165;p17"/>
          <p:cNvSpPr txBox="1"/>
          <p:nvPr/>
        </p:nvSpPr>
        <p:spPr>
          <a:xfrm>
            <a:off x="4613225" y="4167187"/>
            <a:ext cx="296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Extending reasoning with specialized processing tools.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9222224" y="3509962"/>
            <a:ext cx="1240155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Execution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8359675" y="4167187"/>
            <a:ext cx="2965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Performing real-world actions via code and APIs.</a:t>
            </a:r>
            <a:endParaRPr/>
          </a:p>
        </p:txBody>
      </p:sp>
      <p:pic>
        <p:nvPicPr>
          <p:cNvPr id="168" name="Google Shape;168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49375" y="2805112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38676" y="2805112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56551" y="2805112"/>
            <a:ext cx="571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AI Agent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Tools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8707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1285875" y="1913106"/>
            <a:ext cx="103346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Extend Capabilities: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Go beyond the internal training data of the base model.</a:t>
            </a:r>
            <a:endParaRPr dirty="0"/>
          </a:p>
        </p:txBody>
      </p:sp>
      <p:sp>
        <p:nvSpPr>
          <p:cNvPr id="179" name="Google Shape;179;p18"/>
          <p:cNvSpPr txBox="1"/>
          <p:nvPr/>
        </p:nvSpPr>
        <p:spPr>
          <a:xfrm>
            <a:off x="1285875" y="2341731"/>
            <a:ext cx="103346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Bridge Knowledge Gaps: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Access real-time or proprietary external data sources.</a:t>
            </a:r>
            <a:endParaRPr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285875" y="2770356"/>
            <a:ext cx="103346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Enable Automation: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Move from answering questions to executing complex workflows.</a:t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1285875" y="3198981"/>
            <a:ext cx="103346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Modularity: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Build specialized tools that can be reused across different agents.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952500" y="1865481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dirty="0"/>
          </a:p>
        </p:txBody>
      </p:sp>
      <p:sp>
        <p:nvSpPr>
          <p:cNvPr id="183" name="Google Shape;183;p18"/>
          <p:cNvSpPr txBox="1"/>
          <p:nvPr/>
        </p:nvSpPr>
        <p:spPr>
          <a:xfrm>
            <a:off x="952500" y="2294106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952500" y="2722731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952500" y="3151356"/>
            <a:ext cx="66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The Value of </a:t>
            </a:r>
            <a:r>
              <a:rPr lang="en-US" sz="36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Tools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47459B-BCAA-D534-484E-C42753D912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5514" y="3960832"/>
            <a:ext cx="4607297" cy="15638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43100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571500" y="1943100"/>
            <a:ext cx="5550693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Model Context Protocol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571500" y="2457450"/>
            <a:ext cx="52863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MCP standardizes the connection between your computer (host), local servers, and remote services.</a:t>
            </a:r>
            <a:endParaRPr/>
          </a:p>
        </p:txBody>
      </p:sp>
      <p:pic>
        <p:nvPicPr>
          <p:cNvPr id="196" name="Google Shape;196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952625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914400" y="32194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952500" y="321945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MCP Client: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The host (e.g., Cursor, Claude).</a:t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914400" y="350520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952500" y="350520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MCP Servers: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SQLite, send-email, etc.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914400" y="3790950"/>
            <a:ext cx="381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•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952500" y="3790950"/>
            <a:ext cx="49053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Data Sources: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 Local DBs and Remote APIs.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Understanding </a:t>
            </a:r>
            <a:r>
              <a:rPr lang="en-US" sz="3600" b="1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MCP</a:t>
            </a:r>
            <a:endParaRPr dirty="0"/>
          </a:p>
        </p:txBody>
      </p:sp>
      <p:sp>
        <p:nvSpPr>
          <p:cNvPr id="204" name="Google Shape;204;p19"/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36D73B-DA52-CABB-9463-237FF65271A3}"/>
              </a:ext>
            </a:extLst>
          </p:cNvPr>
          <p:cNvSpPr txBox="1"/>
          <p:nvPr/>
        </p:nvSpPr>
        <p:spPr>
          <a:xfrm>
            <a:off x="244550" y="1616149"/>
            <a:ext cx="51355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What is Agent Observability?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Observability is the ability to understand what is happening inside a agent system from the outside.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● It turns opaque “black box” reasoning into something visible, interpretable, and diagnosable.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Why it matters: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● Debugging agent behavior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● Identifying bottlenecks such as slow tool calls or repeated loops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● Tracking hallucinations and errors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● Providing transparency for stakeholders</a:t>
            </a:r>
          </a:p>
        </p:txBody>
      </p:sp>
      <p:sp>
        <p:nvSpPr>
          <p:cNvPr id="7" name="Google Shape;203;p19">
            <a:extLst>
              <a:ext uri="{FF2B5EF4-FFF2-40B4-BE49-F238E27FC236}">
                <a16:creationId xmlns:a16="http://schemas.microsoft.com/office/drawing/2014/main" id="{F0CF9881-6785-9219-356D-CFDE6BB8A439}"/>
              </a:ext>
            </a:extLst>
          </p:cNvPr>
          <p:cNvSpPr txBox="1"/>
          <p:nvPr/>
        </p:nvSpPr>
        <p:spPr>
          <a:xfrm>
            <a:off x="762000" y="571500"/>
            <a:ext cx="114014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Agents</a:t>
            </a:r>
            <a:r>
              <a:rPr lang="en-US" sz="3600" b="1" i="0" u="none" strike="noStrike" cap="none" dirty="0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-US" sz="3600" b="1" i="0" u="none" strike="noStrike" cap="none" dirty="0">
                <a:solidFill>
                  <a:srgbClr val="22D3EE"/>
                </a:solidFill>
                <a:latin typeface="Urbanist"/>
                <a:ea typeface="Urbanist"/>
                <a:cs typeface="Urbanist"/>
                <a:sym typeface="Urbanist"/>
              </a:rPr>
              <a:t>Observability</a:t>
            </a:r>
            <a:endParaRPr dirty="0"/>
          </a:p>
        </p:txBody>
      </p:sp>
      <p:sp>
        <p:nvSpPr>
          <p:cNvPr id="8" name="Google Shape;204;p19">
            <a:extLst>
              <a:ext uri="{FF2B5EF4-FFF2-40B4-BE49-F238E27FC236}">
                <a16:creationId xmlns:a16="http://schemas.microsoft.com/office/drawing/2014/main" id="{7E80FB1C-9F68-4ED8-9C5C-7AF5C28D02E3}"/>
              </a:ext>
            </a:extLst>
          </p:cNvPr>
          <p:cNvSpPr/>
          <p:nvPr/>
        </p:nvSpPr>
        <p:spPr>
          <a:xfrm>
            <a:off x="571500" y="571500"/>
            <a:ext cx="57150" cy="55245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D7616-D985-E0E8-0497-4C4BBDD6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75" y="1206634"/>
            <a:ext cx="6645348" cy="4524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9CAD36CF-E2A8-E978-C880-29915B4B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 descr="image.png">
            <a:extLst>
              <a:ext uri="{FF2B5EF4-FFF2-40B4-BE49-F238E27FC236}">
                <a16:creationId xmlns:a16="http://schemas.microsoft.com/office/drawing/2014/main" id="{720949EB-6119-308D-9F6F-3EEC6CB529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0">
            <a:extLst>
              <a:ext uri="{FF2B5EF4-FFF2-40B4-BE49-F238E27FC236}">
                <a16:creationId xmlns:a16="http://schemas.microsoft.com/office/drawing/2014/main" id="{1CCA04A8-67F7-F141-FBA5-73B77031AD4B}"/>
              </a:ext>
            </a:extLst>
          </p:cNvPr>
          <p:cNvSpPr/>
          <p:nvPr/>
        </p:nvSpPr>
        <p:spPr>
          <a:xfrm>
            <a:off x="5619750" y="2938462"/>
            <a:ext cx="952500" cy="38100"/>
          </a:xfrm>
          <a:prstGeom prst="rect">
            <a:avLst/>
          </a:prstGeom>
          <a:solidFill>
            <a:srgbClr val="22D3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>
            <a:extLst>
              <a:ext uri="{FF2B5EF4-FFF2-40B4-BE49-F238E27FC236}">
                <a16:creationId xmlns:a16="http://schemas.microsoft.com/office/drawing/2014/main" id="{CD60C0B4-0F98-C9A1-6324-5501B62CF8D4}"/>
              </a:ext>
            </a:extLst>
          </p:cNvPr>
          <p:cNvSpPr txBox="1"/>
          <p:nvPr/>
        </p:nvSpPr>
        <p:spPr>
          <a:xfrm>
            <a:off x="295275" y="3167062"/>
            <a:ext cx="116014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8FAFC"/>
                </a:solidFill>
                <a:latin typeface="Urbanist"/>
                <a:ea typeface="Urbanist"/>
                <a:cs typeface="Urbanist"/>
                <a:sym typeface="Urbanist"/>
              </a:rPr>
              <a:t>Production &amp; Scale</a:t>
            </a:r>
            <a:endParaRPr/>
          </a:p>
        </p:txBody>
      </p:sp>
      <p:sp>
        <p:nvSpPr>
          <p:cNvPr id="212" name="Google Shape;212;p20">
            <a:extLst>
              <a:ext uri="{FF2B5EF4-FFF2-40B4-BE49-F238E27FC236}">
                <a16:creationId xmlns:a16="http://schemas.microsoft.com/office/drawing/2014/main" id="{C7B82747-5F92-4A89-351A-6A4C003F2420}"/>
              </a:ext>
            </a:extLst>
          </p:cNvPr>
          <p:cNvSpPr txBox="1"/>
          <p:nvPr/>
        </p:nvSpPr>
        <p:spPr>
          <a:xfrm>
            <a:off x="571500" y="3633787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Urbanist"/>
                <a:ea typeface="Urbanist"/>
                <a:cs typeface="Urbanist"/>
                <a:sym typeface="Urbanist"/>
              </a:rPr>
              <a:t>Transitioning from local prototypes to enterprise-grade deployments.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946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783</Words>
  <Application>Microsoft Macintosh PowerPoint</Application>
  <PresentationFormat>Widescreen</PresentationFormat>
  <Paragraphs>152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Urbanist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Minukuri, Anvesh Reddy</cp:lastModifiedBy>
  <cp:revision>4</cp:revision>
  <dcterms:modified xsi:type="dcterms:W3CDTF">2026-03-01T04:59:09Z</dcterms:modified>
</cp:coreProperties>
</file>